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75" r:id="rId4"/>
    <p:sldId id="257" r:id="rId5"/>
    <p:sldId id="258" r:id="rId6"/>
    <p:sldId id="261" r:id="rId7"/>
    <p:sldId id="264" r:id="rId8"/>
    <p:sldId id="266" r:id="rId9"/>
    <p:sldId id="267" r:id="rId10"/>
    <p:sldId id="277" r:id="rId11"/>
    <p:sldId id="276" r:id="rId12"/>
    <p:sldId id="271" r:id="rId13"/>
    <p:sldId id="273" r:id="rId14"/>
    <p:sldId id="274"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2139702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D85DFE-B37C-48FC-A069-5664F19C9C97}"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56333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1368390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34367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1696436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1828937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2217381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2507163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3265265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4224521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2848235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D85DFE-B37C-48FC-A069-5664F19C9C97}"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421487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D85DFE-B37C-48FC-A069-5664F19C9C97}" type="datetimeFigureOut">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769379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146569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36367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AD85DFE-B37C-48FC-A069-5664F19C9C97}" type="datetimeFigureOut">
              <a:rPr lang="en-US" smtClean="0"/>
              <a:t>2/28/2023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3107543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D85DFE-B37C-48FC-A069-5664F19C9C97}"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BC730D-6D87-47AC-9292-95E585200378}" type="slidenum">
              <a:rPr lang="en-US" smtClean="0"/>
              <a:t>‹#›</a:t>
            </a:fld>
            <a:endParaRPr lang="en-US"/>
          </a:p>
        </p:txBody>
      </p:sp>
    </p:spTree>
    <p:extLst>
      <p:ext uri="{BB962C8B-B14F-4D97-AF65-F5344CB8AC3E}">
        <p14:creationId xmlns:p14="http://schemas.microsoft.com/office/powerpoint/2010/main" val="1579085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D85DFE-B37C-48FC-A069-5664F19C9C97}" type="datetimeFigureOut">
              <a:rPr lang="en-US" smtClean="0"/>
              <a:t>2/28/2023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3BC730D-6D87-47AC-9292-95E585200378}" type="slidenum">
              <a:rPr lang="en-US" smtClean="0"/>
              <a:t>‹#›</a:t>
            </a:fld>
            <a:endParaRPr lang="en-US"/>
          </a:p>
        </p:txBody>
      </p:sp>
    </p:spTree>
    <p:extLst>
      <p:ext uri="{BB962C8B-B14F-4D97-AF65-F5344CB8AC3E}">
        <p14:creationId xmlns:p14="http://schemas.microsoft.com/office/powerpoint/2010/main" val="5419389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hardwick2/Satellite_Image_Classification#readme"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mcagriaksoy/trees-in-satellite-imagery"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jp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image" Target="../media/image9.jpg"/><Relationship Id="rId16" Type="http://schemas.openxmlformats.org/officeDocument/2006/relationships/image" Target="../media/image23.jpg"/><Relationship Id="rId1" Type="http://schemas.openxmlformats.org/officeDocument/2006/relationships/slideLayout" Target="../slideLayouts/slideLayout1.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525780" y="99420"/>
            <a:ext cx="7628318" cy="2870101"/>
          </a:xfrm>
        </p:spPr>
        <p:txBody>
          <a:bodyPr anchor="ctr"/>
          <a:lstStyle/>
          <a:p>
            <a:r>
              <a:rPr lang="en-US" dirty="0">
                <a:solidFill>
                  <a:schemeClr val="tx1"/>
                </a:solidFill>
              </a:rPr>
              <a:t>Satellite Image  Classification</a:t>
            </a:r>
          </a:p>
        </p:txBody>
      </p:sp>
      <p:sp>
        <p:nvSpPr>
          <p:cNvPr id="4" name="Title 1">
            <a:extLst>
              <a:ext uri="{FF2B5EF4-FFF2-40B4-BE49-F238E27FC236}">
                <a16:creationId xmlns:a16="http://schemas.microsoft.com/office/drawing/2014/main" id="{56839D3B-CE17-456C-5BBB-BC31170F0B45}"/>
              </a:ext>
            </a:extLst>
          </p:cNvPr>
          <p:cNvSpPr txBox="1">
            <a:spLocks/>
          </p:cNvSpPr>
          <p:nvPr/>
        </p:nvSpPr>
        <p:spPr>
          <a:xfrm>
            <a:off x="525780" y="6048462"/>
            <a:ext cx="10799357" cy="629175"/>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tx1"/>
                </a:solidFill>
              </a:rPr>
              <a:t>Capstone 3 Project:  Springboard Data Science Career Track</a:t>
            </a:r>
          </a:p>
        </p:txBody>
      </p:sp>
      <p:pic>
        <p:nvPicPr>
          <p:cNvPr id="3" name="Picture 8" descr="Data Program Continues to Use High-Resolution Satellite Imagery to Help  Fight Deforestation and Combat Climate Change">
            <a:extLst>
              <a:ext uri="{FF2B5EF4-FFF2-40B4-BE49-F238E27FC236}">
                <a16:creationId xmlns:a16="http://schemas.microsoft.com/office/drawing/2014/main" id="{DDEF12B3-4EA3-22A2-1AA9-BB90D915C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1137" y="2631138"/>
            <a:ext cx="5835083" cy="332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064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1" y="518869"/>
            <a:ext cx="9692011" cy="1553211"/>
          </a:xfrm>
        </p:spPr>
        <p:txBody>
          <a:bodyPr anchor="t"/>
          <a:lstStyle/>
          <a:p>
            <a:r>
              <a:rPr lang="en-US" sz="4800" dirty="0">
                <a:solidFill>
                  <a:schemeClr val="tx1"/>
                </a:solidFill>
              </a:rPr>
              <a:t>Modeling – Transfer Learning with MobileNetV2</a:t>
            </a:r>
          </a:p>
        </p:txBody>
      </p:sp>
      <p:sp>
        <p:nvSpPr>
          <p:cNvPr id="14" name="Title 1">
            <a:extLst>
              <a:ext uri="{FF2B5EF4-FFF2-40B4-BE49-F238E27FC236}">
                <a16:creationId xmlns:a16="http://schemas.microsoft.com/office/drawing/2014/main" id="{ECE11E80-F6E4-B1F9-8662-C05F8B9674A3}"/>
              </a:ext>
            </a:extLst>
          </p:cNvPr>
          <p:cNvSpPr txBox="1">
            <a:spLocks/>
          </p:cNvSpPr>
          <p:nvPr/>
        </p:nvSpPr>
        <p:spPr>
          <a:xfrm>
            <a:off x="181326" y="2748757"/>
            <a:ext cx="4675900" cy="3991795"/>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dirty="0">
              <a:solidFill>
                <a:schemeClr val="tx1"/>
              </a:solidFill>
            </a:endParaRPr>
          </a:p>
          <a:p>
            <a:pPr marL="800100" lvl="1" indent="-342900">
              <a:buFont typeface="Arial" panose="020B0604020202020204" pitchFamily="34" charset="0"/>
              <a:buChar char="•"/>
            </a:pPr>
            <a:endParaRPr lang="en-US" sz="100" dirty="0">
              <a:solidFill>
                <a:schemeClr val="tx1"/>
              </a:solidFill>
            </a:endParaRPr>
          </a:p>
        </p:txBody>
      </p:sp>
      <p:pic>
        <p:nvPicPr>
          <p:cNvPr id="4" name="Picture 3">
            <a:extLst>
              <a:ext uri="{FF2B5EF4-FFF2-40B4-BE49-F238E27FC236}">
                <a16:creationId xmlns:a16="http://schemas.microsoft.com/office/drawing/2014/main" id="{88734393-B8C5-CAB2-DB91-2FC651BA5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074" y="2499129"/>
            <a:ext cx="5943600" cy="4150360"/>
          </a:xfrm>
          <a:prstGeom prst="rect">
            <a:avLst/>
          </a:prstGeom>
        </p:spPr>
      </p:pic>
      <p:sp>
        <p:nvSpPr>
          <p:cNvPr id="7" name="Title 1">
            <a:extLst>
              <a:ext uri="{FF2B5EF4-FFF2-40B4-BE49-F238E27FC236}">
                <a16:creationId xmlns:a16="http://schemas.microsoft.com/office/drawing/2014/main" id="{A132750A-73E0-8C18-6A51-1A794942E4BE}"/>
              </a:ext>
            </a:extLst>
          </p:cNvPr>
          <p:cNvSpPr txBox="1">
            <a:spLocks/>
          </p:cNvSpPr>
          <p:nvPr/>
        </p:nvSpPr>
        <p:spPr>
          <a:xfrm>
            <a:off x="6067074" y="2072079"/>
            <a:ext cx="5943600" cy="693629"/>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tx1"/>
                </a:solidFill>
              </a:rPr>
              <a:t>Fine-Tuned epochs:</a:t>
            </a:r>
          </a:p>
        </p:txBody>
      </p:sp>
      <p:sp>
        <p:nvSpPr>
          <p:cNvPr id="8" name="Title 1">
            <a:extLst>
              <a:ext uri="{FF2B5EF4-FFF2-40B4-BE49-F238E27FC236}">
                <a16:creationId xmlns:a16="http://schemas.microsoft.com/office/drawing/2014/main" id="{39687B08-992B-6288-6485-6B15FA2467B4}"/>
              </a:ext>
            </a:extLst>
          </p:cNvPr>
          <p:cNvSpPr txBox="1">
            <a:spLocks/>
          </p:cNvSpPr>
          <p:nvPr/>
        </p:nvSpPr>
        <p:spPr>
          <a:xfrm>
            <a:off x="928449" y="2930285"/>
            <a:ext cx="4465585" cy="1293572"/>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dirty="0">
                <a:solidFill>
                  <a:schemeClr val="tx1"/>
                </a:solidFill>
              </a:rPr>
              <a:t>Fine-Tune top 14 layers</a:t>
            </a:r>
          </a:p>
          <a:p>
            <a:pPr marL="342900" indent="-342900">
              <a:buFont typeface="Arial" panose="020B0604020202020204" pitchFamily="34" charset="0"/>
              <a:buChar char="•"/>
            </a:pPr>
            <a:r>
              <a:rPr lang="en-US" sz="2400" dirty="0">
                <a:solidFill>
                  <a:schemeClr val="tx1"/>
                </a:solidFill>
              </a:rPr>
              <a:t>Accuracy ~ 98%</a:t>
            </a:r>
          </a:p>
          <a:p>
            <a:pPr marL="342900" indent="-342900">
              <a:buFont typeface="Arial" panose="020B0604020202020204" pitchFamily="34" charset="0"/>
              <a:buChar char="•"/>
            </a:pPr>
            <a:r>
              <a:rPr lang="en-US" sz="2400" dirty="0">
                <a:solidFill>
                  <a:schemeClr val="tx1"/>
                </a:solidFill>
              </a:rPr>
              <a:t>Loss  ~0.07</a:t>
            </a:r>
          </a:p>
        </p:txBody>
      </p:sp>
    </p:spTree>
    <p:extLst>
      <p:ext uri="{BB962C8B-B14F-4D97-AF65-F5344CB8AC3E}">
        <p14:creationId xmlns:p14="http://schemas.microsoft.com/office/powerpoint/2010/main" val="402223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1" y="518869"/>
            <a:ext cx="9692011" cy="1553211"/>
          </a:xfrm>
        </p:spPr>
        <p:txBody>
          <a:bodyPr anchor="t"/>
          <a:lstStyle/>
          <a:p>
            <a:r>
              <a:rPr lang="en-US" sz="4800" dirty="0">
                <a:solidFill>
                  <a:schemeClr val="tx1"/>
                </a:solidFill>
              </a:rPr>
              <a:t>Modeling – Transfer Learning with ResNet50</a:t>
            </a:r>
          </a:p>
        </p:txBody>
      </p:sp>
      <p:sp>
        <p:nvSpPr>
          <p:cNvPr id="3" name="Title 1">
            <a:extLst>
              <a:ext uri="{FF2B5EF4-FFF2-40B4-BE49-F238E27FC236}">
                <a16:creationId xmlns:a16="http://schemas.microsoft.com/office/drawing/2014/main" id="{8EBC3E58-52CA-C960-2638-1E83595B20B2}"/>
              </a:ext>
            </a:extLst>
          </p:cNvPr>
          <p:cNvSpPr txBox="1">
            <a:spLocks/>
          </p:cNvSpPr>
          <p:nvPr/>
        </p:nvSpPr>
        <p:spPr>
          <a:xfrm>
            <a:off x="153361" y="2326526"/>
            <a:ext cx="10581244" cy="1012343"/>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dirty="0">
              <a:solidFill>
                <a:schemeClr val="tx1"/>
              </a:solidFill>
            </a:endParaRPr>
          </a:p>
          <a:p>
            <a:pPr marL="800100" lvl="1" indent="-342900">
              <a:buFont typeface="Arial" panose="020B0604020202020204" pitchFamily="34" charset="0"/>
              <a:buChar char="•"/>
            </a:pPr>
            <a:endParaRPr lang="en-US" sz="100" dirty="0">
              <a:solidFill>
                <a:schemeClr val="tx1"/>
              </a:solidFill>
            </a:endParaRPr>
          </a:p>
        </p:txBody>
      </p:sp>
      <p:sp>
        <p:nvSpPr>
          <p:cNvPr id="5" name="Title 1">
            <a:extLst>
              <a:ext uri="{FF2B5EF4-FFF2-40B4-BE49-F238E27FC236}">
                <a16:creationId xmlns:a16="http://schemas.microsoft.com/office/drawing/2014/main" id="{CB165F1C-C958-CB7D-8E1C-C05F0889F0CA}"/>
              </a:ext>
            </a:extLst>
          </p:cNvPr>
          <p:cNvSpPr txBox="1">
            <a:spLocks/>
          </p:cNvSpPr>
          <p:nvPr/>
        </p:nvSpPr>
        <p:spPr>
          <a:xfrm>
            <a:off x="928450" y="2872346"/>
            <a:ext cx="4465585" cy="1293572"/>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dirty="0">
                <a:solidFill>
                  <a:schemeClr val="tx1"/>
                </a:solidFill>
              </a:rPr>
              <a:t>Fine-Tune top 4 layers</a:t>
            </a:r>
          </a:p>
          <a:p>
            <a:pPr marL="342900" indent="-342900">
              <a:buFont typeface="Arial" panose="020B0604020202020204" pitchFamily="34" charset="0"/>
              <a:buChar char="•"/>
            </a:pPr>
            <a:r>
              <a:rPr lang="en-US" sz="2400" dirty="0">
                <a:solidFill>
                  <a:schemeClr val="tx1"/>
                </a:solidFill>
              </a:rPr>
              <a:t>Accuracy &gt; 98%</a:t>
            </a:r>
          </a:p>
          <a:p>
            <a:pPr marL="342900" indent="-342900">
              <a:buFont typeface="Arial" panose="020B0604020202020204" pitchFamily="34" charset="0"/>
              <a:buChar char="•"/>
            </a:pPr>
            <a:r>
              <a:rPr lang="en-US" sz="2400" dirty="0">
                <a:solidFill>
                  <a:schemeClr val="tx1"/>
                </a:solidFill>
              </a:rPr>
              <a:t>Loss  ~0.05</a:t>
            </a:r>
          </a:p>
        </p:txBody>
      </p:sp>
      <p:pic>
        <p:nvPicPr>
          <p:cNvPr id="6" name="Picture 5">
            <a:extLst>
              <a:ext uri="{FF2B5EF4-FFF2-40B4-BE49-F238E27FC236}">
                <a16:creationId xmlns:a16="http://schemas.microsoft.com/office/drawing/2014/main" id="{2A478FA2-22A6-07AE-6439-C7D668B91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074" y="2489892"/>
            <a:ext cx="5943600" cy="4150360"/>
          </a:xfrm>
          <a:prstGeom prst="rect">
            <a:avLst/>
          </a:prstGeom>
        </p:spPr>
      </p:pic>
      <p:sp>
        <p:nvSpPr>
          <p:cNvPr id="7" name="Title 1">
            <a:extLst>
              <a:ext uri="{FF2B5EF4-FFF2-40B4-BE49-F238E27FC236}">
                <a16:creationId xmlns:a16="http://schemas.microsoft.com/office/drawing/2014/main" id="{EF49C7FA-A788-562B-A553-B37322546DEA}"/>
              </a:ext>
            </a:extLst>
          </p:cNvPr>
          <p:cNvSpPr txBox="1">
            <a:spLocks/>
          </p:cNvSpPr>
          <p:nvPr/>
        </p:nvSpPr>
        <p:spPr>
          <a:xfrm>
            <a:off x="6067074" y="2072079"/>
            <a:ext cx="5943600" cy="693629"/>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tx1"/>
                </a:solidFill>
              </a:rPr>
              <a:t>Fine-Tuned epochs:</a:t>
            </a:r>
          </a:p>
        </p:txBody>
      </p:sp>
    </p:spTree>
    <p:extLst>
      <p:ext uri="{BB962C8B-B14F-4D97-AF65-F5344CB8AC3E}">
        <p14:creationId xmlns:p14="http://schemas.microsoft.com/office/powerpoint/2010/main" val="3949169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81197FF-A275-99E0-DF45-2AB736A399DA}"/>
              </a:ext>
            </a:extLst>
          </p:cNvPr>
          <p:cNvSpPr/>
          <p:nvPr/>
        </p:nvSpPr>
        <p:spPr>
          <a:xfrm>
            <a:off x="2808024" y="1578295"/>
            <a:ext cx="6575952" cy="37014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1" y="518869"/>
            <a:ext cx="9692011" cy="1553211"/>
          </a:xfrm>
        </p:spPr>
        <p:txBody>
          <a:bodyPr anchor="t"/>
          <a:lstStyle/>
          <a:p>
            <a:r>
              <a:rPr lang="en-US" sz="4800" dirty="0">
                <a:solidFill>
                  <a:schemeClr val="tx1"/>
                </a:solidFill>
              </a:rPr>
              <a:t>Model Selection</a:t>
            </a:r>
          </a:p>
        </p:txBody>
      </p:sp>
      <p:sp>
        <p:nvSpPr>
          <p:cNvPr id="4" name="Rectangle 2">
            <a:extLst>
              <a:ext uri="{FF2B5EF4-FFF2-40B4-BE49-F238E27FC236}">
                <a16:creationId xmlns:a16="http://schemas.microsoft.com/office/drawing/2014/main" id="{26FED2FF-6853-68F0-C6CB-843BF101B33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494D1450-5CCB-9AFE-6A34-040F5535B86E}"/>
              </a:ext>
            </a:extLst>
          </p:cNvPr>
          <p:cNvPicPr>
            <a:picLocks noChangeAspect="1"/>
          </p:cNvPicPr>
          <p:nvPr/>
        </p:nvPicPr>
        <p:blipFill>
          <a:blip r:embed="rId2"/>
          <a:stretch>
            <a:fillRect/>
          </a:stretch>
        </p:blipFill>
        <p:spPr>
          <a:xfrm>
            <a:off x="3352800" y="2006600"/>
            <a:ext cx="5486400" cy="2844800"/>
          </a:xfrm>
          <a:prstGeom prst="rect">
            <a:avLst/>
          </a:prstGeom>
        </p:spPr>
      </p:pic>
    </p:spTree>
    <p:extLst>
      <p:ext uri="{BB962C8B-B14F-4D97-AF65-F5344CB8AC3E}">
        <p14:creationId xmlns:p14="http://schemas.microsoft.com/office/powerpoint/2010/main" val="607915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1" y="518869"/>
            <a:ext cx="9692011" cy="1553211"/>
          </a:xfrm>
        </p:spPr>
        <p:txBody>
          <a:bodyPr anchor="t"/>
          <a:lstStyle/>
          <a:p>
            <a:r>
              <a:rPr lang="en-US" sz="4800" dirty="0">
                <a:solidFill>
                  <a:schemeClr val="tx1"/>
                </a:solidFill>
              </a:rPr>
              <a:t>Model Selection</a:t>
            </a:r>
          </a:p>
        </p:txBody>
      </p:sp>
      <p:sp>
        <p:nvSpPr>
          <p:cNvPr id="4" name="Rectangle 2">
            <a:extLst>
              <a:ext uri="{FF2B5EF4-FFF2-40B4-BE49-F238E27FC236}">
                <a16:creationId xmlns:a16="http://schemas.microsoft.com/office/drawing/2014/main" id="{26FED2FF-6853-68F0-C6CB-843BF101B33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1CB3A32A-72D1-3DF5-C2DF-26AB07D5E91E}"/>
              </a:ext>
            </a:extLst>
          </p:cNvPr>
          <p:cNvSpPr txBox="1"/>
          <p:nvPr/>
        </p:nvSpPr>
        <p:spPr>
          <a:xfrm>
            <a:off x="508000" y="1741438"/>
            <a:ext cx="11480800" cy="2792111"/>
          </a:xfrm>
          <a:prstGeom prst="rect">
            <a:avLst/>
          </a:prstGeom>
          <a:noFill/>
        </p:spPr>
        <p:txBody>
          <a:bodyPr wrap="square">
            <a:spAutoFit/>
          </a:bodyPr>
          <a:lstStyle/>
          <a:p>
            <a:pPr marL="342900" indent="-342900">
              <a:lnSpc>
                <a:spcPct val="150000"/>
              </a:lnSpc>
              <a:spcBef>
                <a:spcPct val="0"/>
              </a:spcBef>
              <a:buFont typeface="Arial" panose="020B0604020202020204" pitchFamily="34" charset="0"/>
              <a:buChar char="•"/>
            </a:pPr>
            <a:r>
              <a:rPr lang="en-US" sz="2400" dirty="0">
                <a:latin typeface="+mj-lt"/>
                <a:ea typeface="+mj-ea"/>
                <a:cs typeface="+mj-cs"/>
              </a:rPr>
              <a:t>Both transfer learning models achieve good accuracy on validation and test sets. </a:t>
            </a:r>
          </a:p>
          <a:p>
            <a:pPr marL="342900" indent="-342900">
              <a:lnSpc>
                <a:spcPct val="150000"/>
              </a:lnSpc>
              <a:spcBef>
                <a:spcPct val="0"/>
              </a:spcBef>
              <a:buFont typeface="Arial" panose="020B0604020202020204" pitchFamily="34" charset="0"/>
              <a:buChar char="•"/>
            </a:pPr>
            <a:r>
              <a:rPr lang="en-US" sz="2400" dirty="0">
                <a:latin typeface="+mj-lt"/>
                <a:ea typeface="+mj-ea"/>
                <a:cs typeface="+mj-cs"/>
              </a:rPr>
              <a:t>If the model will be updated frequently with additional training data, the better choice would be the MobileNetV2 model, because the training time is less than half that of the ResNet50 model.</a:t>
            </a:r>
          </a:p>
        </p:txBody>
      </p:sp>
    </p:spTree>
    <p:extLst>
      <p:ext uri="{BB962C8B-B14F-4D97-AF65-F5344CB8AC3E}">
        <p14:creationId xmlns:p14="http://schemas.microsoft.com/office/powerpoint/2010/main" val="24866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1" y="518869"/>
            <a:ext cx="9692011" cy="1553211"/>
          </a:xfrm>
        </p:spPr>
        <p:txBody>
          <a:bodyPr anchor="t"/>
          <a:lstStyle/>
          <a:p>
            <a:r>
              <a:rPr lang="en-US" sz="4800" dirty="0">
                <a:solidFill>
                  <a:schemeClr val="tx1"/>
                </a:solidFill>
              </a:rPr>
              <a:t>Further Investigation:</a:t>
            </a:r>
          </a:p>
        </p:txBody>
      </p:sp>
      <p:sp>
        <p:nvSpPr>
          <p:cNvPr id="4" name="Rectangle 2">
            <a:extLst>
              <a:ext uri="{FF2B5EF4-FFF2-40B4-BE49-F238E27FC236}">
                <a16:creationId xmlns:a16="http://schemas.microsoft.com/office/drawing/2014/main" id="{26FED2FF-6853-68F0-C6CB-843BF101B33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34769CFC-AE61-F1AF-3A98-7F15096C2D19}"/>
              </a:ext>
            </a:extLst>
          </p:cNvPr>
          <p:cNvSpPr txBox="1"/>
          <p:nvPr/>
        </p:nvSpPr>
        <p:spPr>
          <a:xfrm>
            <a:off x="7494165" y="3031479"/>
            <a:ext cx="4697835" cy="2677656"/>
          </a:xfrm>
          <a:prstGeom prst="rect">
            <a:avLst/>
          </a:prstGeom>
          <a:noFill/>
        </p:spPr>
        <p:txBody>
          <a:bodyPr wrap="square">
            <a:spAutoFit/>
          </a:bodyPr>
          <a:lstStyle/>
          <a:p>
            <a:pPr marL="342900" indent="-342900">
              <a:spcBef>
                <a:spcPct val="0"/>
              </a:spcBef>
              <a:buFont typeface="Arial" panose="020B0604020202020204" pitchFamily="34" charset="0"/>
              <a:buChar char="•"/>
            </a:pPr>
            <a:r>
              <a:rPr lang="en-US" sz="2400" dirty="0">
                <a:latin typeface="+mj-lt"/>
                <a:ea typeface="+mj-ea"/>
                <a:cs typeface="+mj-cs"/>
              </a:rPr>
              <a:t>Try a similar classification model but with additional spectral band information (</a:t>
            </a:r>
            <a:r>
              <a:rPr lang="en-US" sz="2400" dirty="0" err="1">
                <a:latin typeface="+mj-lt"/>
                <a:ea typeface="+mj-ea"/>
                <a:cs typeface="+mj-cs"/>
              </a:rPr>
              <a:t>ie</a:t>
            </a:r>
            <a:r>
              <a:rPr lang="en-US" sz="2400" dirty="0">
                <a:latin typeface="+mj-lt"/>
                <a:ea typeface="+mj-ea"/>
                <a:cs typeface="+mj-cs"/>
              </a:rPr>
              <a:t> near infrared </a:t>
            </a:r>
            <a:r>
              <a:rPr lang="en-US" sz="2400" dirty="0" err="1">
                <a:latin typeface="+mj-lt"/>
                <a:ea typeface="+mj-ea"/>
                <a:cs typeface="+mj-cs"/>
              </a:rPr>
              <a:t>bamds</a:t>
            </a:r>
            <a:r>
              <a:rPr lang="en-US" sz="2400" dirty="0">
                <a:latin typeface="+mj-lt"/>
                <a:ea typeface="+mj-ea"/>
                <a:cs typeface="+mj-cs"/>
              </a:rPr>
              <a:t> used in remote sensing for vegetation mapping)</a:t>
            </a:r>
          </a:p>
          <a:p>
            <a:pPr>
              <a:spcBef>
                <a:spcPct val="0"/>
              </a:spcBef>
            </a:pPr>
            <a:endParaRPr lang="en-US" sz="2400" dirty="0">
              <a:latin typeface="+mj-lt"/>
              <a:ea typeface="+mj-ea"/>
              <a:cs typeface="+mj-cs"/>
            </a:endParaRPr>
          </a:p>
        </p:txBody>
      </p:sp>
      <p:pic>
        <p:nvPicPr>
          <p:cNvPr id="8" name="Picture 7">
            <a:extLst>
              <a:ext uri="{FF2B5EF4-FFF2-40B4-BE49-F238E27FC236}">
                <a16:creationId xmlns:a16="http://schemas.microsoft.com/office/drawing/2014/main" id="{BD09CD77-91B9-94A3-39FE-C38E15FBE71E}"/>
              </a:ext>
            </a:extLst>
          </p:cNvPr>
          <p:cNvPicPr>
            <a:picLocks noChangeAspect="1"/>
          </p:cNvPicPr>
          <p:nvPr/>
        </p:nvPicPr>
        <p:blipFill>
          <a:blip r:embed="rId2"/>
          <a:stretch>
            <a:fillRect/>
          </a:stretch>
        </p:blipFill>
        <p:spPr>
          <a:xfrm>
            <a:off x="198525" y="1867265"/>
            <a:ext cx="7097115" cy="4801270"/>
          </a:xfrm>
          <a:prstGeom prst="rect">
            <a:avLst/>
          </a:prstGeom>
        </p:spPr>
      </p:pic>
    </p:spTree>
    <p:extLst>
      <p:ext uri="{BB962C8B-B14F-4D97-AF65-F5344CB8AC3E}">
        <p14:creationId xmlns:p14="http://schemas.microsoft.com/office/powerpoint/2010/main" val="340075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1224016" y="2144470"/>
            <a:ext cx="7150146" cy="823370"/>
          </a:xfrm>
        </p:spPr>
        <p:txBody>
          <a:bodyPr anchor="t"/>
          <a:lstStyle/>
          <a:p>
            <a:r>
              <a:rPr lang="en-US" sz="4800" dirty="0">
                <a:solidFill>
                  <a:schemeClr val="tx1"/>
                </a:solidFill>
              </a:rPr>
              <a:t>Thank You</a:t>
            </a:r>
          </a:p>
        </p:txBody>
      </p:sp>
      <p:sp>
        <p:nvSpPr>
          <p:cNvPr id="3" name="Title 1">
            <a:extLst>
              <a:ext uri="{FF2B5EF4-FFF2-40B4-BE49-F238E27FC236}">
                <a16:creationId xmlns:a16="http://schemas.microsoft.com/office/drawing/2014/main" id="{54761163-5480-46EF-6AA5-11F6C17C9A4F}"/>
              </a:ext>
            </a:extLst>
          </p:cNvPr>
          <p:cNvSpPr txBox="1">
            <a:spLocks/>
          </p:cNvSpPr>
          <p:nvPr/>
        </p:nvSpPr>
        <p:spPr>
          <a:xfrm>
            <a:off x="1224016" y="4866526"/>
            <a:ext cx="10581244" cy="1331074"/>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solidFill>
                  <a:schemeClr val="tx1"/>
                </a:solidFill>
              </a:rPr>
              <a:t>Project on GitHub including Notebooks and Report:</a:t>
            </a:r>
          </a:p>
          <a:p>
            <a:endParaRPr lang="en-US" sz="1800" dirty="0">
              <a:solidFill>
                <a:schemeClr val="tx1"/>
              </a:solidFill>
            </a:endParaRPr>
          </a:p>
          <a:p>
            <a:r>
              <a:rPr lang="en-US" sz="1800" dirty="0">
                <a:solidFill>
                  <a:schemeClr val="accent2">
                    <a:lumMod val="20000"/>
                    <a:lumOff val="80000"/>
                  </a:schemeClr>
                </a:solidFill>
                <a:hlinkClick r:id="rId2"/>
              </a:rPr>
              <a:t>https://github.com/ehardwick2/Satellite_Image_Classification#readme</a:t>
            </a:r>
            <a:endParaRPr lang="en-US" sz="1800" dirty="0">
              <a:solidFill>
                <a:schemeClr val="accent2">
                  <a:lumMod val="20000"/>
                  <a:lumOff val="80000"/>
                </a:schemeClr>
              </a:solidFill>
            </a:endParaRPr>
          </a:p>
          <a:p>
            <a:endParaRPr lang="en-US" sz="2400" dirty="0">
              <a:solidFill>
                <a:schemeClr val="tx1"/>
              </a:solidFill>
            </a:endParaRPr>
          </a:p>
          <a:p>
            <a:pPr marL="800100" lvl="1" indent="-342900">
              <a:buFont typeface="Arial" panose="020B0604020202020204" pitchFamily="34" charset="0"/>
              <a:buChar char="•"/>
            </a:pPr>
            <a:endParaRPr lang="en-US" sz="100" dirty="0">
              <a:solidFill>
                <a:schemeClr val="tx1"/>
              </a:solidFill>
            </a:endParaRPr>
          </a:p>
        </p:txBody>
      </p:sp>
    </p:spTree>
    <p:extLst>
      <p:ext uri="{BB962C8B-B14F-4D97-AF65-F5344CB8AC3E}">
        <p14:creationId xmlns:p14="http://schemas.microsoft.com/office/powerpoint/2010/main" val="168775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2" y="456712"/>
            <a:ext cx="7809148" cy="823370"/>
          </a:xfrm>
        </p:spPr>
        <p:txBody>
          <a:bodyPr anchor="t"/>
          <a:lstStyle/>
          <a:p>
            <a:r>
              <a:rPr lang="en-US" sz="4800" dirty="0">
                <a:solidFill>
                  <a:schemeClr val="tx1"/>
                </a:solidFill>
              </a:rPr>
              <a:t>Project Problem and Stakeholders </a:t>
            </a:r>
          </a:p>
        </p:txBody>
      </p:sp>
      <p:sp>
        <p:nvSpPr>
          <p:cNvPr id="3" name="Title 1">
            <a:extLst>
              <a:ext uri="{FF2B5EF4-FFF2-40B4-BE49-F238E27FC236}">
                <a16:creationId xmlns:a16="http://schemas.microsoft.com/office/drawing/2014/main" id="{35548EFB-CB22-0A50-B8D8-958EBA3126A3}"/>
              </a:ext>
            </a:extLst>
          </p:cNvPr>
          <p:cNvSpPr txBox="1">
            <a:spLocks/>
          </p:cNvSpPr>
          <p:nvPr/>
        </p:nvSpPr>
        <p:spPr>
          <a:xfrm>
            <a:off x="928452" y="2617366"/>
            <a:ext cx="10581244" cy="3798604"/>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rPr>
              <a:t>Problem: create a model that can classify satellite images according to whether or not they contain tress/are forested. </a:t>
            </a:r>
          </a:p>
          <a:p>
            <a:pPr marL="342900" indent="-342900">
              <a:buFont typeface="Arial" panose="020B0604020202020204" pitchFamily="34" charset="0"/>
              <a:buChar char="•"/>
            </a:pPr>
            <a:endParaRPr lang="en-US" sz="2400" dirty="0">
              <a:solidFill>
                <a:schemeClr val="tx1"/>
              </a:solidFill>
            </a:endParaRPr>
          </a:p>
          <a:p>
            <a:r>
              <a:rPr lang="en-US" sz="2400" dirty="0">
                <a:solidFill>
                  <a:schemeClr val="tx1"/>
                </a:solidFill>
              </a:rPr>
              <a:t>Use-Cases for this Solution:</a:t>
            </a:r>
          </a:p>
          <a:p>
            <a:pPr marL="342900" indent="-342900">
              <a:buFont typeface="Courier New" panose="02070309020205020404" pitchFamily="49" charset="0"/>
              <a:buChar char="o"/>
            </a:pPr>
            <a:r>
              <a:rPr lang="en-US" sz="2000" dirty="0">
                <a:solidFill>
                  <a:schemeClr val="tx1"/>
                </a:solidFill>
              </a:rPr>
              <a:t>Classifying the same geographic area on a regular basis in a zone that is at risk for illegal timber harvesting or land clear-cutting</a:t>
            </a:r>
          </a:p>
          <a:p>
            <a:pPr marL="342900" indent="-342900">
              <a:buFont typeface="Courier New" panose="02070309020205020404" pitchFamily="49" charset="0"/>
              <a:buChar char="o"/>
            </a:pPr>
            <a:r>
              <a:rPr lang="en-US" sz="2000" dirty="0">
                <a:solidFill>
                  <a:schemeClr val="tx1"/>
                </a:solidFill>
              </a:rPr>
              <a:t>Monitoring progress of an area where reforestation is underway following a wildfire </a:t>
            </a:r>
          </a:p>
          <a:p>
            <a:pPr marL="342900" indent="-342900">
              <a:buFont typeface="Courier New" panose="02070309020205020404" pitchFamily="49" charset="0"/>
              <a:buChar char="o"/>
            </a:pPr>
            <a:r>
              <a:rPr lang="en-US" sz="2000" dirty="0">
                <a:solidFill>
                  <a:schemeClr val="tx1"/>
                </a:solidFill>
              </a:rPr>
              <a:t>Estimating biomass extents where ground truth evidence is not available</a:t>
            </a:r>
          </a:p>
          <a:p>
            <a:pPr marL="342900" indent="-342900">
              <a:buFont typeface="Courier New" panose="02070309020205020404" pitchFamily="49" charset="0"/>
              <a:buChar char="o"/>
            </a:pPr>
            <a:r>
              <a:rPr lang="en-US" sz="2000" dirty="0">
                <a:solidFill>
                  <a:schemeClr val="tx1"/>
                </a:solidFill>
              </a:rPr>
              <a:t>Land use planning for commercial timber operations</a:t>
            </a:r>
          </a:p>
          <a:p>
            <a:pPr marL="342900" indent="-342900">
              <a:buFont typeface="Arial" panose="020B0604020202020204" pitchFamily="34" charset="0"/>
              <a:buChar char="•"/>
            </a:pPr>
            <a:endParaRPr lang="en-US" sz="2400" dirty="0">
              <a:solidFill>
                <a:schemeClr val="tx1"/>
              </a:solidFill>
            </a:endParaRPr>
          </a:p>
          <a:p>
            <a:pPr marL="800100" lvl="1" indent="-342900">
              <a:buFont typeface="Arial" panose="020B0604020202020204" pitchFamily="34" charset="0"/>
              <a:buChar char="•"/>
            </a:pPr>
            <a:endParaRPr lang="en-US" sz="100" dirty="0">
              <a:solidFill>
                <a:schemeClr val="tx1"/>
              </a:solidFill>
            </a:endParaRPr>
          </a:p>
          <a:p>
            <a:pPr marL="800100" lvl="1" indent="-342900">
              <a:buFont typeface="Courier New" panose="02070309020205020404" pitchFamily="49" charset="0"/>
              <a:buChar char="o"/>
            </a:pPr>
            <a:endParaRPr lang="en-US" sz="100" dirty="0">
              <a:solidFill>
                <a:schemeClr val="tx1"/>
              </a:solidFill>
            </a:endParaRPr>
          </a:p>
          <a:p>
            <a:pPr marL="800100" lvl="1" indent="-342900">
              <a:buFont typeface="Arial" panose="020B0604020202020204" pitchFamily="34" charset="0"/>
              <a:buChar char="•"/>
            </a:pPr>
            <a:endParaRPr lang="en-US" sz="100" dirty="0">
              <a:solidFill>
                <a:schemeClr val="tx1"/>
              </a:solidFill>
            </a:endParaRPr>
          </a:p>
        </p:txBody>
      </p:sp>
    </p:spTree>
    <p:extLst>
      <p:ext uri="{BB962C8B-B14F-4D97-AF65-F5344CB8AC3E}">
        <p14:creationId xmlns:p14="http://schemas.microsoft.com/office/powerpoint/2010/main" val="1399784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orest Loss Increased in 2019 to Third-Largest This Century">
            <a:extLst>
              <a:ext uri="{FF2B5EF4-FFF2-40B4-BE49-F238E27FC236}">
                <a16:creationId xmlns:a16="http://schemas.microsoft.com/office/drawing/2014/main" id="{93B86F89-92BF-339B-6EED-E5523C9CE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4" y="231701"/>
            <a:ext cx="4927212" cy="27715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ASA releases images of dramatic deforestation in Cambodia">
            <a:extLst>
              <a:ext uri="{FF2B5EF4-FFF2-40B4-BE49-F238E27FC236}">
                <a16:creationId xmlns:a16="http://schemas.microsoft.com/office/drawing/2014/main" id="{B632C6B6-E92D-F622-A69B-BD7B09BD8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420" y="2457126"/>
            <a:ext cx="6859420" cy="42490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C21953-4A10-23DC-EF57-C765DEBE7FC4}"/>
              </a:ext>
            </a:extLst>
          </p:cNvPr>
          <p:cNvSpPr txBox="1"/>
          <p:nvPr/>
        </p:nvSpPr>
        <p:spPr>
          <a:xfrm>
            <a:off x="5452844" y="231701"/>
            <a:ext cx="4521666" cy="923330"/>
          </a:xfrm>
          <a:prstGeom prst="rect">
            <a:avLst/>
          </a:prstGeom>
          <a:noFill/>
        </p:spPr>
        <p:txBody>
          <a:bodyPr wrap="square">
            <a:spAutoFit/>
          </a:bodyPr>
          <a:lstStyle/>
          <a:p>
            <a:r>
              <a:rPr lang="en-US" sz="1800" dirty="0">
                <a:solidFill>
                  <a:schemeClr val="tx1"/>
                </a:solidFill>
              </a:rPr>
              <a:t>Monitoring progress of an area where reforestation is underway following a wildfire </a:t>
            </a:r>
          </a:p>
        </p:txBody>
      </p:sp>
      <p:sp>
        <p:nvSpPr>
          <p:cNvPr id="11" name="TextBox 10">
            <a:extLst>
              <a:ext uri="{FF2B5EF4-FFF2-40B4-BE49-F238E27FC236}">
                <a16:creationId xmlns:a16="http://schemas.microsoft.com/office/drawing/2014/main" id="{BEF4C9CF-2CBF-FFD5-7588-912C1118B851}"/>
              </a:ext>
            </a:extLst>
          </p:cNvPr>
          <p:cNvSpPr txBox="1"/>
          <p:nvPr/>
        </p:nvSpPr>
        <p:spPr>
          <a:xfrm>
            <a:off x="1308712" y="5108624"/>
            <a:ext cx="3850546" cy="1200329"/>
          </a:xfrm>
          <a:prstGeom prst="rect">
            <a:avLst/>
          </a:prstGeom>
          <a:noFill/>
        </p:spPr>
        <p:txBody>
          <a:bodyPr wrap="square">
            <a:spAutoFit/>
          </a:bodyPr>
          <a:lstStyle/>
          <a:p>
            <a:r>
              <a:rPr lang="en-US" sz="1800" dirty="0">
                <a:solidFill>
                  <a:schemeClr val="tx1"/>
                </a:solidFill>
              </a:rPr>
              <a:t>Classifying the same geographic area on a regular basis in a zone that is at risk for illegal timber harvesting or land clear-cutting</a:t>
            </a:r>
          </a:p>
        </p:txBody>
      </p:sp>
    </p:spTree>
    <p:extLst>
      <p:ext uri="{BB962C8B-B14F-4D97-AF65-F5344CB8AC3E}">
        <p14:creationId xmlns:p14="http://schemas.microsoft.com/office/powerpoint/2010/main" val="2694969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2" y="456712"/>
            <a:ext cx="7809148" cy="823370"/>
          </a:xfrm>
        </p:spPr>
        <p:txBody>
          <a:bodyPr anchor="t"/>
          <a:lstStyle/>
          <a:p>
            <a:r>
              <a:rPr lang="en-US" sz="4800" dirty="0">
                <a:solidFill>
                  <a:schemeClr val="tx1"/>
                </a:solidFill>
              </a:rPr>
              <a:t>Project Synopsis </a:t>
            </a:r>
          </a:p>
        </p:txBody>
      </p:sp>
      <p:sp>
        <p:nvSpPr>
          <p:cNvPr id="3" name="Title 1">
            <a:extLst>
              <a:ext uri="{FF2B5EF4-FFF2-40B4-BE49-F238E27FC236}">
                <a16:creationId xmlns:a16="http://schemas.microsoft.com/office/drawing/2014/main" id="{35548EFB-CB22-0A50-B8D8-958EBA3126A3}"/>
              </a:ext>
            </a:extLst>
          </p:cNvPr>
          <p:cNvSpPr txBox="1">
            <a:spLocks/>
          </p:cNvSpPr>
          <p:nvPr/>
        </p:nvSpPr>
        <p:spPr>
          <a:xfrm>
            <a:off x="928452" y="1499948"/>
            <a:ext cx="10581244" cy="4496348"/>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rPr>
              <a:t>I used created convolutional neural networks (CNN) with </a:t>
            </a:r>
            <a:r>
              <a:rPr lang="en-US" sz="2400" dirty="0" err="1">
                <a:solidFill>
                  <a:schemeClr val="tx1"/>
                </a:solidFill>
              </a:rPr>
              <a:t>Keras</a:t>
            </a:r>
            <a:r>
              <a:rPr lang="en-US" sz="2400" dirty="0">
                <a:solidFill>
                  <a:schemeClr val="tx1"/>
                </a:solidFill>
              </a:rPr>
              <a:t> and TensorFlow libraries using scratch-built and transfer learning architectures that achieved over 98% classification accuracy.</a:t>
            </a:r>
          </a:p>
        </p:txBody>
      </p:sp>
    </p:spTree>
    <p:extLst>
      <p:ext uri="{BB962C8B-B14F-4D97-AF65-F5344CB8AC3E}">
        <p14:creationId xmlns:p14="http://schemas.microsoft.com/office/powerpoint/2010/main" val="121366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2" y="518870"/>
            <a:ext cx="7150146" cy="823370"/>
          </a:xfrm>
        </p:spPr>
        <p:txBody>
          <a:bodyPr anchor="t"/>
          <a:lstStyle/>
          <a:p>
            <a:r>
              <a:rPr lang="en-US" sz="4800" dirty="0">
                <a:solidFill>
                  <a:schemeClr val="tx1"/>
                </a:solidFill>
              </a:rPr>
              <a:t>Data Wrangling</a:t>
            </a:r>
          </a:p>
        </p:txBody>
      </p:sp>
      <p:sp>
        <p:nvSpPr>
          <p:cNvPr id="14" name="Title 1">
            <a:extLst>
              <a:ext uri="{FF2B5EF4-FFF2-40B4-BE49-F238E27FC236}">
                <a16:creationId xmlns:a16="http://schemas.microsoft.com/office/drawing/2014/main" id="{ECE11E80-F6E4-B1F9-8662-C05F8B9674A3}"/>
              </a:ext>
            </a:extLst>
          </p:cNvPr>
          <p:cNvSpPr txBox="1">
            <a:spLocks/>
          </p:cNvSpPr>
          <p:nvPr/>
        </p:nvSpPr>
        <p:spPr>
          <a:xfrm>
            <a:off x="928452" y="1961766"/>
            <a:ext cx="10581244" cy="4496348"/>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rPr>
              <a:t>The dataset consists of a balanced, labeled set of 10400 images total with 5200 images in each class (forested, non-forested). </a:t>
            </a:r>
          </a:p>
          <a:p>
            <a:endParaRPr lang="en-US" sz="2400" dirty="0">
              <a:solidFill>
                <a:schemeClr val="tx1"/>
              </a:solidFill>
            </a:endParaRPr>
          </a:p>
          <a:p>
            <a:r>
              <a:rPr lang="en-US" sz="2400" dirty="0">
                <a:solidFill>
                  <a:schemeClr val="tx1"/>
                </a:solidFill>
              </a:rPr>
              <a:t>Each image is a 3-channel (RGB) jpg of 64x64 pixels. </a:t>
            </a:r>
          </a:p>
          <a:p>
            <a:r>
              <a:rPr lang="en-US" sz="2400" dirty="0">
                <a:solidFill>
                  <a:schemeClr val="tx1"/>
                </a:solidFill>
              </a:rPr>
              <a:t>The dataset is compiled and available on </a:t>
            </a:r>
            <a:r>
              <a:rPr lang="en-US" sz="2400" dirty="0">
                <a:solidFill>
                  <a:schemeClr val="tx1"/>
                </a:solidFill>
                <a:hlinkClick r:id="rId2"/>
              </a:rPr>
              <a:t>Kaggle</a:t>
            </a:r>
            <a:r>
              <a:rPr lang="en-US" sz="2400" dirty="0">
                <a:solidFill>
                  <a:schemeClr val="tx1"/>
                </a:solidFill>
              </a:rPr>
              <a:t>. </a:t>
            </a:r>
          </a:p>
          <a:p>
            <a:endParaRPr lang="en-US" sz="2400" dirty="0">
              <a:solidFill>
                <a:schemeClr val="tx1"/>
              </a:solidFill>
            </a:endParaRPr>
          </a:p>
          <a:p>
            <a:r>
              <a:rPr lang="en-US" sz="2400" dirty="0">
                <a:solidFill>
                  <a:schemeClr val="tx1"/>
                </a:solidFill>
              </a:rPr>
              <a:t>No additional wrangling or processing of the images was necessary.</a:t>
            </a:r>
          </a:p>
          <a:p>
            <a:endParaRPr lang="en-US" sz="2400" dirty="0">
              <a:solidFill>
                <a:schemeClr val="tx1"/>
              </a:solidFill>
            </a:endParaRPr>
          </a:p>
          <a:p>
            <a:pPr marL="800100" lvl="1" indent="-342900">
              <a:buFont typeface="Arial" panose="020B0604020202020204" pitchFamily="34" charset="0"/>
              <a:buChar char="•"/>
            </a:pPr>
            <a:endParaRPr lang="en-US" sz="100" dirty="0">
              <a:solidFill>
                <a:schemeClr val="tx1"/>
              </a:solidFill>
            </a:endParaRPr>
          </a:p>
        </p:txBody>
      </p:sp>
    </p:spTree>
    <p:extLst>
      <p:ext uri="{BB962C8B-B14F-4D97-AF65-F5344CB8AC3E}">
        <p14:creationId xmlns:p14="http://schemas.microsoft.com/office/powerpoint/2010/main" val="3499556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1" y="518870"/>
            <a:ext cx="7790675" cy="823370"/>
          </a:xfrm>
        </p:spPr>
        <p:txBody>
          <a:bodyPr anchor="t"/>
          <a:lstStyle/>
          <a:p>
            <a:r>
              <a:rPr lang="en-US" sz="4800" dirty="0">
                <a:solidFill>
                  <a:schemeClr val="tx1"/>
                </a:solidFill>
              </a:rPr>
              <a:t>Exploratory Data Analysis</a:t>
            </a:r>
          </a:p>
        </p:txBody>
      </p:sp>
      <p:sp>
        <p:nvSpPr>
          <p:cNvPr id="30" name="Rectangle 29">
            <a:extLst>
              <a:ext uri="{FF2B5EF4-FFF2-40B4-BE49-F238E27FC236}">
                <a16:creationId xmlns:a16="http://schemas.microsoft.com/office/drawing/2014/main" id="{4AC32CB3-7368-09C4-D3A2-6069B8FE577D}"/>
              </a:ext>
            </a:extLst>
          </p:cNvPr>
          <p:cNvSpPr/>
          <p:nvPr/>
        </p:nvSpPr>
        <p:spPr>
          <a:xfrm>
            <a:off x="3851564" y="1625600"/>
            <a:ext cx="4507345" cy="51169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39BCB542-47A0-2E4D-1C9C-8F31520A87CA}"/>
              </a:ext>
            </a:extLst>
          </p:cNvPr>
          <p:cNvGrpSpPr/>
          <p:nvPr/>
        </p:nvGrpSpPr>
        <p:grpSpPr>
          <a:xfrm>
            <a:off x="4003040" y="1791391"/>
            <a:ext cx="4185920" cy="4785361"/>
            <a:chOff x="0" y="0"/>
            <a:chExt cx="4867020" cy="5925710"/>
          </a:xfrm>
        </p:grpSpPr>
        <p:grpSp>
          <p:nvGrpSpPr>
            <p:cNvPr id="1024" name="Group 1023">
              <a:extLst>
                <a:ext uri="{FF2B5EF4-FFF2-40B4-BE49-F238E27FC236}">
                  <a16:creationId xmlns:a16="http://schemas.microsoft.com/office/drawing/2014/main" id="{AA717A75-4160-8BDD-40A6-1FBA86CF2184}"/>
                </a:ext>
              </a:extLst>
            </p:cNvPr>
            <p:cNvGrpSpPr/>
            <p:nvPr/>
          </p:nvGrpSpPr>
          <p:grpSpPr>
            <a:xfrm>
              <a:off x="0" y="0"/>
              <a:ext cx="4865306" cy="2818813"/>
              <a:chOff x="0" y="0"/>
              <a:chExt cx="4865306" cy="2818813"/>
            </a:xfrm>
          </p:grpSpPr>
          <p:grpSp>
            <p:nvGrpSpPr>
              <p:cNvPr id="1038" name="Group 1037">
                <a:extLst>
                  <a:ext uri="{FF2B5EF4-FFF2-40B4-BE49-F238E27FC236}">
                    <a16:creationId xmlns:a16="http://schemas.microsoft.com/office/drawing/2014/main" id="{9FD5920E-8B28-5635-187F-FB858407956D}"/>
                  </a:ext>
                </a:extLst>
              </p:cNvPr>
              <p:cNvGrpSpPr/>
              <p:nvPr/>
            </p:nvGrpSpPr>
            <p:grpSpPr>
              <a:xfrm>
                <a:off x="0" y="479727"/>
                <a:ext cx="4865306" cy="2339086"/>
                <a:chOff x="0" y="479727"/>
                <a:chExt cx="4865306" cy="2339086"/>
              </a:xfrm>
            </p:grpSpPr>
            <p:pic>
              <p:nvPicPr>
                <p:cNvPr id="1040" name="Picture 1039">
                  <a:extLst>
                    <a:ext uri="{FF2B5EF4-FFF2-40B4-BE49-F238E27FC236}">
                      <a16:creationId xmlns:a16="http://schemas.microsoft.com/office/drawing/2014/main" id="{21F60B75-47E2-B84D-AA3F-55760C7D4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897" y="479727"/>
                  <a:ext cx="1152144" cy="1152144"/>
                </a:xfrm>
                <a:prstGeom prst="rect">
                  <a:avLst/>
                </a:prstGeom>
              </p:spPr>
            </p:pic>
            <p:pic>
              <p:nvPicPr>
                <p:cNvPr id="1041" name="Picture 1040">
                  <a:extLst>
                    <a:ext uri="{FF2B5EF4-FFF2-40B4-BE49-F238E27FC236}">
                      <a16:creationId xmlns:a16="http://schemas.microsoft.com/office/drawing/2014/main" id="{EEBFB297-9727-E300-4FC5-DE92D6A98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162" y="479727"/>
                  <a:ext cx="1152144" cy="1152144"/>
                </a:xfrm>
                <a:prstGeom prst="rect">
                  <a:avLst/>
                </a:prstGeom>
              </p:spPr>
            </p:pic>
            <p:pic>
              <p:nvPicPr>
                <p:cNvPr id="1042" name="Picture 1041">
                  <a:extLst>
                    <a:ext uri="{FF2B5EF4-FFF2-40B4-BE49-F238E27FC236}">
                      <a16:creationId xmlns:a16="http://schemas.microsoft.com/office/drawing/2014/main" id="{C3857590-7FB9-7EEA-99D4-0C61D109E7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897" y="1663494"/>
                  <a:ext cx="1152144" cy="1152144"/>
                </a:xfrm>
                <a:prstGeom prst="rect">
                  <a:avLst/>
                </a:prstGeom>
              </p:spPr>
            </p:pic>
            <p:pic>
              <p:nvPicPr>
                <p:cNvPr id="1043" name="Picture 1042">
                  <a:extLst>
                    <a:ext uri="{FF2B5EF4-FFF2-40B4-BE49-F238E27FC236}">
                      <a16:creationId xmlns:a16="http://schemas.microsoft.com/office/drawing/2014/main" id="{16A24BB2-EBCF-E047-F71E-879B4350B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3162" y="1666669"/>
                  <a:ext cx="1152144" cy="1152144"/>
                </a:xfrm>
                <a:prstGeom prst="rect">
                  <a:avLst/>
                </a:prstGeom>
              </p:spPr>
            </p:pic>
            <p:pic>
              <p:nvPicPr>
                <p:cNvPr id="1044" name="Picture 1043">
                  <a:extLst>
                    <a:ext uri="{FF2B5EF4-FFF2-40B4-BE49-F238E27FC236}">
                      <a16:creationId xmlns:a16="http://schemas.microsoft.com/office/drawing/2014/main" id="{63E3324D-A9F6-5B7D-B17F-F235A2584B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0472" y="479727"/>
                  <a:ext cx="1152144" cy="1152144"/>
                </a:xfrm>
                <a:prstGeom prst="rect">
                  <a:avLst/>
                </a:prstGeom>
              </p:spPr>
            </p:pic>
            <p:pic>
              <p:nvPicPr>
                <p:cNvPr id="1045" name="Picture 1044">
                  <a:extLst>
                    <a:ext uri="{FF2B5EF4-FFF2-40B4-BE49-F238E27FC236}">
                      <a16:creationId xmlns:a16="http://schemas.microsoft.com/office/drawing/2014/main" id="{F9B6AFBD-A051-0E93-EA85-E7241CE23E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0472" y="1663494"/>
                  <a:ext cx="1152144" cy="1152144"/>
                </a:xfrm>
                <a:prstGeom prst="rect">
                  <a:avLst/>
                </a:prstGeom>
              </p:spPr>
            </p:pic>
            <p:pic>
              <p:nvPicPr>
                <p:cNvPr id="1046" name="Picture 1045">
                  <a:extLst>
                    <a:ext uri="{FF2B5EF4-FFF2-40B4-BE49-F238E27FC236}">
                      <a16:creationId xmlns:a16="http://schemas.microsoft.com/office/drawing/2014/main" id="{DD516961-EC8E-FB43-169C-7DE76EFFC4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63494"/>
                  <a:ext cx="1152144" cy="1152144"/>
                </a:xfrm>
                <a:prstGeom prst="rect">
                  <a:avLst/>
                </a:prstGeom>
              </p:spPr>
            </p:pic>
            <p:pic>
              <p:nvPicPr>
                <p:cNvPr id="1047" name="Picture 1046">
                  <a:extLst>
                    <a:ext uri="{FF2B5EF4-FFF2-40B4-BE49-F238E27FC236}">
                      <a16:creationId xmlns:a16="http://schemas.microsoft.com/office/drawing/2014/main" id="{7A9A510B-C11C-803C-04FF-D81D1A8592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479727"/>
                  <a:ext cx="1152144" cy="1152144"/>
                </a:xfrm>
                <a:prstGeom prst="rect">
                  <a:avLst/>
                </a:prstGeom>
              </p:spPr>
            </p:pic>
            <p:pic>
              <p:nvPicPr>
                <p:cNvPr id="1048" name="Picture 1047">
                  <a:extLst>
                    <a:ext uri="{FF2B5EF4-FFF2-40B4-BE49-F238E27FC236}">
                      <a16:creationId xmlns:a16="http://schemas.microsoft.com/office/drawing/2014/main" id="{78C03819-1C49-7396-C00E-FE1EF58DB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897" y="479727"/>
                  <a:ext cx="1152144" cy="1152144"/>
                </a:xfrm>
                <a:prstGeom prst="rect">
                  <a:avLst/>
                </a:prstGeom>
              </p:spPr>
            </p:pic>
          </p:grpSp>
          <p:sp>
            <p:nvSpPr>
              <p:cNvPr id="1039" name="TextBox 1025">
                <a:extLst>
                  <a:ext uri="{FF2B5EF4-FFF2-40B4-BE49-F238E27FC236}">
                    <a16:creationId xmlns:a16="http://schemas.microsoft.com/office/drawing/2014/main" id="{20351260-7555-C40E-E6FB-6C8443F01F6F}"/>
                  </a:ext>
                </a:extLst>
              </p:cNvPr>
              <p:cNvSpPr txBox="1"/>
              <p:nvPr/>
            </p:nvSpPr>
            <p:spPr>
              <a:xfrm>
                <a:off x="1665655" y="0"/>
                <a:ext cx="1665655" cy="494029"/>
              </a:xfrm>
              <a:prstGeom prst="rect">
                <a:avLst/>
              </a:prstGeom>
              <a:noFill/>
            </p:spPr>
            <p:txBody>
              <a:bodyPr wrap="square" rtlCol="0">
                <a:noAutofit/>
              </a:bodyPr>
              <a:lstStyle/>
              <a:p>
                <a:pPr marL="0" marR="0" algn="ctr">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 Trees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25" name="Group 1024">
              <a:extLst>
                <a:ext uri="{FF2B5EF4-FFF2-40B4-BE49-F238E27FC236}">
                  <a16:creationId xmlns:a16="http://schemas.microsoft.com/office/drawing/2014/main" id="{654FE4F5-3CB2-A667-0EF4-48E51BC88E7B}"/>
                </a:ext>
              </a:extLst>
            </p:cNvPr>
            <p:cNvGrpSpPr/>
            <p:nvPr/>
          </p:nvGrpSpPr>
          <p:grpSpPr>
            <a:xfrm>
              <a:off x="37845" y="3104590"/>
              <a:ext cx="4829175" cy="2821120"/>
              <a:chOff x="37845" y="3104590"/>
              <a:chExt cx="4829175" cy="2821120"/>
            </a:xfrm>
          </p:grpSpPr>
          <p:grpSp>
            <p:nvGrpSpPr>
              <p:cNvPr id="1027" name="Group 1026">
                <a:extLst>
                  <a:ext uri="{FF2B5EF4-FFF2-40B4-BE49-F238E27FC236}">
                    <a16:creationId xmlns:a16="http://schemas.microsoft.com/office/drawing/2014/main" id="{0CFE52EF-7A46-C9A0-AAD3-B8E25CAE8E15}"/>
                  </a:ext>
                </a:extLst>
              </p:cNvPr>
              <p:cNvGrpSpPr/>
              <p:nvPr/>
            </p:nvGrpSpPr>
            <p:grpSpPr>
              <a:xfrm>
                <a:off x="37845" y="3606372"/>
                <a:ext cx="4829175" cy="2319338"/>
                <a:chOff x="37845" y="3606372"/>
                <a:chExt cx="4829175" cy="2319338"/>
              </a:xfrm>
            </p:grpSpPr>
            <p:pic>
              <p:nvPicPr>
                <p:cNvPr id="1030" name="Picture 1029">
                  <a:extLst>
                    <a:ext uri="{FF2B5EF4-FFF2-40B4-BE49-F238E27FC236}">
                      <a16:creationId xmlns:a16="http://schemas.microsoft.com/office/drawing/2014/main" id="{7FF25990-13D4-BEAB-7451-CF91B7BA4E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0057" y="3606372"/>
                  <a:ext cx="1147763" cy="1147763"/>
                </a:xfrm>
                <a:prstGeom prst="rect">
                  <a:avLst/>
                </a:prstGeom>
              </p:spPr>
            </p:pic>
            <p:pic>
              <p:nvPicPr>
                <p:cNvPr id="1031" name="Picture 1030">
                  <a:extLst>
                    <a:ext uri="{FF2B5EF4-FFF2-40B4-BE49-F238E27FC236}">
                      <a16:creationId xmlns:a16="http://schemas.microsoft.com/office/drawing/2014/main" id="{8B1481EF-1917-0C23-A303-B3700E69AA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19257" y="3606372"/>
                  <a:ext cx="1147763" cy="1147763"/>
                </a:xfrm>
                <a:prstGeom prst="rect">
                  <a:avLst/>
                </a:prstGeom>
              </p:spPr>
            </p:pic>
            <p:pic>
              <p:nvPicPr>
                <p:cNvPr id="1032" name="Picture 1031">
                  <a:extLst>
                    <a:ext uri="{FF2B5EF4-FFF2-40B4-BE49-F238E27FC236}">
                      <a16:creationId xmlns:a16="http://schemas.microsoft.com/office/drawing/2014/main" id="{D74870BF-FA74-DF4F-9BF8-0E3EE678C1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00057" y="4777947"/>
                  <a:ext cx="1147763" cy="1147763"/>
                </a:xfrm>
                <a:prstGeom prst="rect">
                  <a:avLst/>
                </a:prstGeom>
              </p:spPr>
            </p:pic>
            <p:pic>
              <p:nvPicPr>
                <p:cNvPr id="1033" name="Picture 1032">
                  <a:extLst>
                    <a:ext uri="{FF2B5EF4-FFF2-40B4-BE49-F238E27FC236}">
                      <a16:creationId xmlns:a16="http://schemas.microsoft.com/office/drawing/2014/main" id="{9A4260A4-0D3F-15F0-A51A-1140743254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9257" y="4777947"/>
                  <a:ext cx="1147763" cy="1147763"/>
                </a:xfrm>
                <a:prstGeom prst="rect">
                  <a:avLst/>
                </a:prstGeom>
              </p:spPr>
            </p:pic>
            <p:pic>
              <p:nvPicPr>
                <p:cNvPr id="1034" name="Picture 1033">
                  <a:extLst>
                    <a:ext uri="{FF2B5EF4-FFF2-40B4-BE49-F238E27FC236}">
                      <a16:creationId xmlns:a16="http://schemas.microsoft.com/office/drawing/2014/main" id="{1DEC66F6-952C-0B4C-7523-D66D9FAFE0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6570" y="4777947"/>
                  <a:ext cx="1147763" cy="1147763"/>
                </a:xfrm>
                <a:prstGeom prst="rect">
                  <a:avLst/>
                </a:prstGeom>
              </p:spPr>
            </p:pic>
            <p:pic>
              <p:nvPicPr>
                <p:cNvPr id="1035" name="Picture 1034">
                  <a:extLst>
                    <a:ext uri="{FF2B5EF4-FFF2-40B4-BE49-F238E27FC236}">
                      <a16:creationId xmlns:a16="http://schemas.microsoft.com/office/drawing/2014/main" id="{A6EE38F3-C797-CE5D-2420-D27373370A6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66570" y="3606372"/>
                  <a:ext cx="1147763" cy="1147763"/>
                </a:xfrm>
                <a:prstGeom prst="rect">
                  <a:avLst/>
                </a:prstGeom>
              </p:spPr>
            </p:pic>
            <p:pic>
              <p:nvPicPr>
                <p:cNvPr id="1036" name="Picture 1035">
                  <a:extLst>
                    <a:ext uri="{FF2B5EF4-FFF2-40B4-BE49-F238E27FC236}">
                      <a16:creationId xmlns:a16="http://schemas.microsoft.com/office/drawing/2014/main" id="{605045CE-B727-3239-4155-27E0D8C02E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45" y="4777947"/>
                  <a:ext cx="1147763" cy="1147763"/>
                </a:xfrm>
                <a:prstGeom prst="rect">
                  <a:avLst/>
                </a:prstGeom>
              </p:spPr>
            </p:pic>
            <p:pic>
              <p:nvPicPr>
                <p:cNvPr id="1037" name="Picture 1036">
                  <a:extLst>
                    <a:ext uri="{FF2B5EF4-FFF2-40B4-BE49-F238E27FC236}">
                      <a16:creationId xmlns:a16="http://schemas.microsoft.com/office/drawing/2014/main" id="{D137A3FF-6DBE-5C6D-CF21-732492F9F7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845" y="3606372"/>
                  <a:ext cx="1147763" cy="1147763"/>
                </a:xfrm>
                <a:prstGeom prst="rect">
                  <a:avLst/>
                </a:prstGeom>
              </p:spPr>
            </p:pic>
          </p:grpSp>
          <p:sp>
            <p:nvSpPr>
              <p:cNvPr id="1029" name="TextBox 1026">
                <a:extLst>
                  <a:ext uri="{FF2B5EF4-FFF2-40B4-BE49-F238E27FC236}">
                    <a16:creationId xmlns:a16="http://schemas.microsoft.com/office/drawing/2014/main" id="{E83EBEB5-EB56-C0BA-C7D0-336A983BBBB8}"/>
                  </a:ext>
                </a:extLst>
              </p:cNvPr>
              <p:cNvSpPr txBox="1"/>
              <p:nvPr/>
            </p:nvSpPr>
            <p:spPr>
              <a:xfrm>
                <a:off x="1884342" y="3104590"/>
                <a:ext cx="1152525" cy="494030"/>
              </a:xfrm>
              <a:prstGeom prst="rect">
                <a:avLst/>
              </a:prstGeom>
              <a:noFill/>
            </p:spPr>
            <p:txBody>
              <a:bodyPr wrap="square" rtlCol="0">
                <a:noAutofit/>
              </a:bodyPr>
              <a:lstStyle/>
              <a:p>
                <a:pPr marL="0" marR="0" algn="ctr">
                  <a:lnSpc>
                    <a:spcPct val="107000"/>
                  </a:lnSpc>
                  <a:spcBef>
                    <a:spcPts val="0"/>
                  </a:spcBef>
                  <a:spcAft>
                    <a:spcPts val="800"/>
                  </a:spcAft>
                </a:pPr>
                <a:r>
                  <a:rPr lang="en-US" sz="18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Trees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1049" name="Title 1">
            <a:extLst>
              <a:ext uri="{FF2B5EF4-FFF2-40B4-BE49-F238E27FC236}">
                <a16:creationId xmlns:a16="http://schemas.microsoft.com/office/drawing/2014/main" id="{572B19DB-7B85-82BD-389B-6B6DCDC50778}"/>
              </a:ext>
            </a:extLst>
          </p:cNvPr>
          <p:cNvSpPr txBox="1">
            <a:spLocks/>
          </p:cNvSpPr>
          <p:nvPr/>
        </p:nvSpPr>
        <p:spPr>
          <a:xfrm>
            <a:off x="956052" y="1625600"/>
            <a:ext cx="2778722" cy="1501870"/>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rPr>
              <a:t>A selection of images from each class:</a:t>
            </a:r>
          </a:p>
        </p:txBody>
      </p:sp>
    </p:spTree>
    <p:extLst>
      <p:ext uri="{BB962C8B-B14F-4D97-AF65-F5344CB8AC3E}">
        <p14:creationId xmlns:p14="http://schemas.microsoft.com/office/powerpoint/2010/main" val="2348899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2" y="518870"/>
            <a:ext cx="7799912" cy="823370"/>
          </a:xfrm>
        </p:spPr>
        <p:txBody>
          <a:bodyPr anchor="t"/>
          <a:lstStyle/>
          <a:p>
            <a:r>
              <a:rPr lang="en-US" sz="4800" dirty="0">
                <a:solidFill>
                  <a:schemeClr val="tx1"/>
                </a:solidFill>
              </a:rPr>
              <a:t>Modeling: Scratch-Built</a:t>
            </a:r>
          </a:p>
        </p:txBody>
      </p:sp>
      <p:sp>
        <p:nvSpPr>
          <p:cNvPr id="14" name="Title 1">
            <a:extLst>
              <a:ext uri="{FF2B5EF4-FFF2-40B4-BE49-F238E27FC236}">
                <a16:creationId xmlns:a16="http://schemas.microsoft.com/office/drawing/2014/main" id="{ECE11E80-F6E4-B1F9-8662-C05F8B9674A3}"/>
              </a:ext>
            </a:extLst>
          </p:cNvPr>
          <p:cNvSpPr txBox="1">
            <a:spLocks/>
          </p:cNvSpPr>
          <p:nvPr/>
        </p:nvSpPr>
        <p:spPr>
          <a:xfrm>
            <a:off x="928452" y="1499947"/>
            <a:ext cx="10581244" cy="3192125"/>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rPr>
              <a:t>I explored scratch-built models with various architectures: </a:t>
            </a:r>
          </a:p>
          <a:p>
            <a:endParaRPr lang="en-US" sz="2400" dirty="0">
              <a:solidFill>
                <a:schemeClr val="tx1"/>
              </a:solidFill>
            </a:endParaRPr>
          </a:p>
          <a:p>
            <a:pPr marL="342900" indent="-342900">
              <a:buFont typeface="Arial" panose="020B0604020202020204" pitchFamily="34" charset="0"/>
              <a:buChar char="•"/>
            </a:pPr>
            <a:r>
              <a:rPr lang="en-US" sz="2400" dirty="0">
                <a:solidFill>
                  <a:schemeClr val="tx1"/>
                </a:solidFill>
              </a:rPr>
              <a:t>varying numbers of convolutional layers </a:t>
            </a:r>
          </a:p>
          <a:p>
            <a:pPr marL="342900" indent="-342900">
              <a:buFont typeface="Arial" panose="020B0604020202020204" pitchFamily="34" charset="0"/>
              <a:buChar char="•"/>
            </a:pPr>
            <a:r>
              <a:rPr lang="en-US" sz="2400" dirty="0">
                <a:solidFill>
                  <a:schemeClr val="tx1"/>
                </a:solidFill>
              </a:rPr>
              <a:t>varying numbers of neurons in the convolutional and dense layers </a:t>
            </a:r>
          </a:p>
          <a:p>
            <a:pPr marL="342900" indent="-342900">
              <a:buFont typeface="Arial" panose="020B0604020202020204" pitchFamily="34" charset="0"/>
              <a:buChar char="•"/>
            </a:pPr>
            <a:r>
              <a:rPr lang="en-US" sz="2400" dirty="0">
                <a:solidFill>
                  <a:schemeClr val="tx1"/>
                </a:solidFill>
              </a:rPr>
              <a:t>different activation functions</a:t>
            </a:r>
          </a:p>
          <a:p>
            <a:pPr marL="342900" indent="-342900">
              <a:buFont typeface="Arial" panose="020B0604020202020204" pitchFamily="34" charset="0"/>
              <a:buChar char="•"/>
            </a:pPr>
            <a:r>
              <a:rPr lang="en-US" sz="2400" dirty="0">
                <a:solidFill>
                  <a:schemeClr val="tx1"/>
                </a:solidFill>
              </a:rPr>
              <a:t>different optimizers</a:t>
            </a:r>
          </a:p>
          <a:p>
            <a:pPr marL="342900" indent="-342900">
              <a:buFont typeface="Arial" panose="020B0604020202020204" pitchFamily="34" charset="0"/>
              <a:buChar char="•"/>
            </a:pPr>
            <a:r>
              <a:rPr lang="en-US" sz="2400" dirty="0">
                <a:solidFill>
                  <a:schemeClr val="tx1"/>
                </a:solidFill>
              </a:rPr>
              <a:t>different learning rates</a:t>
            </a:r>
          </a:p>
          <a:p>
            <a:pPr marL="342900" indent="-342900">
              <a:buFont typeface="Arial" panose="020B0604020202020204" pitchFamily="34" charset="0"/>
              <a:buChar char="•"/>
            </a:pPr>
            <a:r>
              <a:rPr lang="en-US" sz="2400" dirty="0">
                <a:solidFill>
                  <a:schemeClr val="tx1"/>
                </a:solidFill>
              </a:rPr>
              <a:t>with 80/20 and 75/25 train-test splits</a:t>
            </a:r>
          </a:p>
          <a:p>
            <a:pPr marL="800100" lvl="1" indent="-342900">
              <a:buFont typeface="Arial" panose="020B0604020202020204" pitchFamily="34" charset="0"/>
              <a:buChar char="•"/>
            </a:pPr>
            <a:endParaRPr lang="en-US" sz="100" dirty="0">
              <a:solidFill>
                <a:schemeClr val="tx1"/>
              </a:solidFill>
            </a:endParaRPr>
          </a:p>
        </p:txBody>
      </p:sp>
    </p:spTree>
    <p:extLst>
      <p:ext uri="{BB962C8B-B14F-4D97-AF65-F5344CB8AC3E}">
        <p14:creationId xmlns:p14="http://schemas.microsoft.com/office/powerpoint/2010/main" val="147400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1" y="518870"/>
            <a:ext cx="9339673" cy="823370"/>
          </a:xfrm>
        </p:spPr>
        <p:txBody>
          <a:bodyPr anchor="t"/>
          <a:lstStyle/>
          <a:p>
            <a:r>
              <a:rPr lang="en-US" sz="4800" dirty="0">
                <a:solidFill>
                  <a:schemeClr val="tx1"/>
                </a:solidFill>
              </a:rPr>
              <a:t>Modeling – Best Scratch-Built</a:t>
            </a:r>
          </a:p>
        </p:txBody>
      </p:sp>
      <p:pic>
        <p:nvPicPr>
          <p:cNvPr id="3" name="Picture 2">
            <a:extLst>
              <a:ext uri="{FF2B5EF4-FFF2-40B4-BE49-F238E27FC236}">
                <a16:creationId xmlns:a16="http://schemas.microsoft.com/office/drawing/2014/main" id="{BC8562EC-5CFB-C693-BDBF-25CA0FB12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689600" y="2254829"/>
            <a:ext cx="6239857" cy="4357678"/>
          </a:xfrm>
          <a:prstGeom prst="rect">
            <a:avLst/>
          </a:prstGeom>
          <a:noFill/>
          <a:ln>
            <a:noFill/>
          </a:ln>
        </p:spPr>
      </p:pic>
      <p:pic>
        <p:nvPicPr>
          <p:cNvPr id="4" name="Picture 3">
            <a:extLst>
              <a:ext uri="{FF2B5EF4-FFF2-40B4-BE49-F238E27FC236}">
                <a16:creationId xmlns:a16="http://schemas.microsoft.com/office/drawing/2014/main" id="{A966A51E-AD97-D768-535A-BEE5566D8CF5}"/>
              </a:ext>
            </a:extLst>
          </p:cNvPr>
          <p:cNvPicPr>
            <a:picLocks noChangeAspect="1"/>
          </p:cNvPicPr>
          <p:nvPr/>
        </p:nvPicPr>
        <p:blipFill>
          <a:blip r:embed="rId3"/>
          <a:stretch>
            <a:fillRect/>
          </a:stretch>
        </p:blipFill>
        <p:spPr>
          <a:xfrm>
            <a:off x="710738" y="1772537"/>
            <a:ext cx="4378960" cy="4839970"/>
          </a:xfrm>
          <a:prstGeom prst="rect">
            <a:avLst/>
          </a:prstGeom>
        </p:spPr>
      </p:pic>
    </p:spTree>
    <p:extLst>
      <p:ext uri="{BB962C8B-B14F-4D97-AF65-F5344CB8AC3E}">
        <p14:creationId xmlns:p14="http://schemas.microsoft.com/office/powerpoint/2010/main" val="7022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46F6-6880-7A03-2473-3C94B486DFC9}"/>
              </a:ext>
            </a:extLst>
          </p:cNvPr>
          <p:cNvSpPr>
            <a:spLocks noGrp="1"/>
          </p:cNvSpPr>
          <p:nvPr>
            <p:ph type="ctrTitle"/>
          </p:nvPr>
        </p:nvSpPr>
        <p:spPr>
          <a:xfrm>
            <a:off x="928451" y="518870"/>
            <a:ext cx="9692011" cy="1139040"/>
          </a:xfrm>
        </p:spPr>
        <p:txBody>
          <a:bodyPr anchor="t"/>
          <a:lstStyle/>
          <a:p>
            <a:r>
              <a:rPr lang="en-US" sz="4800" dirty="0">
                <a:solidFill>
                  <a:schemeClr val="tx1"/>
                </a:solidFill>
              </a:rPr>
              <a:t>Modeling – Transfer Learning</a:t>
            </a:r>
          </a:p>
        </p:txBody>
      </p:sp>
      <p:sp>
        <p:nvSpPr>
          <p:cNvPr id="14" name="Title 1">
            <a:extLst>
              <a:ext uri="{FF2B5EF4-FFF2-40B4-BE49-F238E27FC236}">
                <a16:creationId xmlns:a16="http://schemas.microsoft.com/office/drawing/2014/main" id="{ECE11E80-F6E4-B1F9-8662-C05F8B9674A3}"/>
              </a:ext>
            </a:extLst>
          </p:cNvPr>
          <p:cNvSpPr txBox="1">
            <a:spLocks/>
          </p:cNvSpPr>
          <p:nvPr/>
        </p:nvSpPr>
        <p:spPr>
          <a:xfrm>
            <a:off x="181326" y="2748757"/>
            <a:ext cx="4675900" cy="3991795"/>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dirty="0">
              <a:solidFill>
                <a:schemeClr val="tx1"/>
              </a:solidFill>
            </a:endParaRPr>
          </a:p>
          <a:p>
            <a:pPr marL="800100" lvl="1" indent="-342900">
              <a:buFont typeface="Arial" panose="020B0604020202020204" pitchFamily="34" charset="0"/>
              <a:buChar char="•"/>
            </a:pPr>
            <a:endParaRPr lang="en-US" sz="100" dirty="0">
              <a:solidFill>
                <a:schemeClr val="tx1"/>
              </a:solidFill>
            </a:endParaRPr>
          </a:p>
        </p:txBody>
      </p:sp>
      <p:sp>
        <p:nvSpPr>
          <p:cNvPr id="6" name="Title 1">
            <a:extLst>
              <a:ext uri="{FF2B5EF4-FFF2-40B4-BE49-F238E27FC236}">
                <a16:creationId xmlns:a16="http://schemas.microsoft.com/office/drawing/2014/main" id="{D6648213-A1A0-3F9D-669D-79AB81E80442}"/>
              </a:ext>
            </a:extLst>
          </p:cNvPr>
          <p:cNvSpPr txBox="1">
            <a:spLocks/>
          </p:cNvSpPr>
          <p:nvPr/>
        </p:nvSpPr>
        <p:spPr>
          <a:xfrm>
            <a:off x="996565" y="2077721"/>
            <a:ext cx="10622187" cy="2032886"/>
          </a:xfrm>
          <a:prstGeom prst="rect">
            <a:avLst/>
          </a:prstGeom>
        </p:spPr>
        <p:txBody>
          <a:bodyPr vert="horz" lIns="91440" tIns="45720" rIns="91440" bIns="45720" rtlCol="0" anchor="t">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rPr>
              <a:t>Start by adding a dense layer on top of pretrained model to serve as feature extraction model</a:t>
            </a:r>
          </a:p>
          <a:p>
            <a:endParaRPr lang="en-US" sz="2400" dirty="0">
              <a:solidFill>
                <a:schemeClr val="tx1"/>
              </a:solidFill>
            </a:endParaRPr>
          </a:p>
          <a:p>
            <a:r>
              <a:rPr lang="en-US" sz="2400" dirty="0">
                <a:solidFill>
                  <a:schemeClr val="tx1"/>
                </a:solidFill>
              </a:rPr>
              <a:t>Then fine-tune: unfreeze a number of top layers of base model to allow weights to be updated to training data.</a:t>
            </a:r>
          </a:p>
        </p:txBody>
      </p:sp>
    </p:spTree>
    <p:extLst>
      <p:ext uri="{BB962C8B-B14F-4D97-AF65-F5344CB8AC3E}">
        <p14:creationId xmlns:p14="http://schemas.microsoft.com/office/powerpoint/2010/main" val="257380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470</TotalTime>
  <Words>464</Words>
  <Application>Microsoft Office PowerPoint</Application>
  <PresentationFormat>Widescreen</PresentationFormat>
  <Paragraphs>61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Courier New</vt:lpstr>
      <vt:lpstr>Wingdings 3</vt:lpstr>
      <vt:lpstr>Ion</vt:lpstr>
      <vt:lpstr>Satellite Image  Classification</vt:lpstr>
      <vt:lpstr>Project Problem and Stakeholders </vt:lpstr>
      <vt:lpstr>PowerPoint Presentation</vt:lpstr>
      <vt:lpstr>Project Synopsis </vt:lpstr>
      <vt:lpstr>Data Wrangling</vt:lpstr>
      <vt:lpstr>Exploratory Data Analysis</vt:lpstr>
      <vt:lpstr>Modeling: Scratch-Built</vt:lpstr>
      <vt:lpstr>Modeling – Best Scratch-Built</vt:lpstr>
      <vt:lpstr>Modeling – Transfer Learning</vt:lpstr>
      <vt:lpstr>Modeling – Transfer Learning with MobileNetV2</vt:lpstr>
      <vt:lpstr>Modeling – Transfer Learning with ResNet50</vt:lpstr>
      <vt:lpstr>Model Selection</vt:lpstr>
      <vt:lpstr>Model Selection</vt:lpstr>
      <vt:lpstr>Further Investigation: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Hardwick</dc:creator>
  <cp:lastModifiedBy>Elizabeth Hardwick</cp:lastModifiedBy>
  <cp:revision>11</cp:revision>
  <dcterms:created xsi:type="dcterms:W3CDTF">2022-12-17T19:40:06Z</dcterms:created>
  <dcterms:modified xsi:type="dcterms:W3CDTF">2023-03-01T01:44:45Z</dcterms:modified>
</cp:coreProperties>
</file>